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63" r:id="rId2"/>
    <p:sldId id="265" r:id="rId3"/>
    <p:sldId id="268" r:id="rId4"/>
    <p:sldId id="269" r:id="rId5"/>
    <p:sldId id="27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6CC9BA9C-460A-4031-A4EC-EC47F111D928}"/>
    <pc:docChg chg="custSel addSld delSld modSld">
      <pc:chgData name="Shailee Upadhayay" userId="556280587117f9d7" providerId="LiveId" clId="{6CC9BA9C-460A-4031-A4EC-EC47F111D928}" dt="2023-02-03T05:59:15.642" v="65" actId="255"/>
      <pc:docMkLst>
        <pc:docMk/>
      </pc:docMkLst>
      <pc:sldChg chg="modSp del">
        <pc:chgData name="Shailee Upadhayay" userId="556280587117f9d7" providerId="LiveId" clId="{6CC9BA9C-460A-4031-A4EC-EC47F111D928}" dt="2023-02-03T05:50:55.406" v="4" actId="2696"/>
        <pc:sldMkLst>
          <pc:docMk/>
          <pc:sldMk cId="4239511326" sldId="256"/>
        </pc:sldMkLst>
        <pc:spChg chg="mod">
          <ac:chgData name="Shailee Upadhayay" userId="556280587117f9d7" providerId="LiveId" clId="{6CC9BA9C-460A-4031-A4EC-EC47F111D928}" dt="2023-02-03T05:50:19.240" v="2"/>
          <ac:spMkLst>
            <pc:docMk/>
            <pc:sldMk cId="4239511326" sldId="256"/>
            <ac:spMk id="2" creationId="{BF20EE43-8A37-C3D8-CE81-B0BC78CF3A38}"/>
          </ac:spMkLst>
        </pc:spChg>
        <pc:spChg chg="mod">
          <ac:chgData name="Shailee Upadhayay" userId="556280587117f9d7" providerId="LiveId" clId="{6CC9BA9C-460A-4031-A4EC-EC47F111D928}" dt="2023-02-03T05:50:19.240" v="2"/>
          <ac:spMkLst>
            <pc:docMk/>
            <pc:sldMk cId="4239511326" sldId="256"/>
            <ac:spMk id="3" creationId="{E2897057-E6A0-735E-1290-1EA5155BCAB7}"/>
          </ac:spMkLst>
        </pc:spChg>
      </pc:sldChg>
      <pc:sldChg chg="modSp mod">
        <pc:chgData name="Shailee Upadhayay" userId="556280587117f9d7" providerId="LiveId" clId="{6CC9BA9C-460A-4031-A4EC-EC47F111D928}" dt="2023-02-03T05:50:19.421" v="3" actId="27636"/>
        <pc:sldMkLst>
          <pc:docMk/>
          <pc:sldMk cId="4191833705" sldId="263"/>
        </pc:sldMkLst>
        <pc:spChg chg="mod">
          <ac:chgData name="Shailee Upadhayay" userId="556280587117f9d7" providerId="LiveId" clId="{6CC9BA9C-460A-4031-A4EC-EC47F111D928}" dt="2023-02-03T05:50:19.421" v="3" actId="27636"/>
          <ac:spMkLst>
            <pc:docMk/>
            <pc:sldMk cId="4191833705" sldId="263"/>
            <ac:spMk id="2" creationId="{6D4CA1DF-9971-F27F-6424-B2DB9DB250D2}"/>
          </ac:spMkLst>
        </pc:spChg>
        <pc:spChg chg="mod">
          <ac:chgData name="Shailee Upadhayay" userId="556280587117f9d7" providerId="LiveId" clId="{6CC9BA9C-460A-4031-A4EC-EC47F111D928}" dt="2023-02-03T05:50:19.240" v="2"/>
          <ac:spMkLst>
            <pc:docMk/>
            <pc:sldMk cId="4191833705" sldId="263"/>
            <ac:spMk id="3" creationId="{24C719E1-E45A-AFE8-AC9C-E109224C03DF}"/>
          </ac:spMkLst>
        </pc:spChg>
      </pc:sldChg>
      <pc:sldChg chg="modSp">
        <pc:chgData name="Shailee Upadhayay" userId="556280587117f9d7" providerId="LiveId" clId="{6CC9BA9C-460A-4031-A4EC-EC47F111D928}" dt="2023-02-03T05:50:19.240" v="2"/>
        <pc:sldMkLst>
          <pc:docMk/>
          <pc:sldMk cId="2937942976" sldId="265"/>
        </pc:sldMkLst>
        <pc:spChg chg="mod">
          <ac:chgData name="Shailee Upadhayay" userId="556280587117f9d7" providerId="LiveId" clId="{6CC9BA9C-460A-4031-A4EC-EC47F111D928}" dt="2023-02-03T05:50:19.240" v="2"/>
          <ac:spMkLst>
            <pc:docMk/>
            <pc:sldMk cId="2937942976" sldId="265"/>
            <ac:spMk id="5" creationId="{0F05BBC9-2C59-29D5-9C0D-5BA5217F35B7}"/>
          </ac:spMkLst>
        </pc:spChg>
        <pc:spChg chg="mod">
          <ac:chgData name="Shailee Upadhayay" userId="556280587117f9d7" providerId="LiveId" clId="{6CC9BA9C-460A-4031-A4EC-EC47F111D928}" dt="2023-02-03T05:50:19.240" v="2"/>
          <ac:spMkLst>
            <pc:docMk/>
            <pc:sldMk cId="2937942976" sldId="265"/>
            <ac:spMk id="7" creationId="{D3781912-6194-56AF-E912-3C305C81ED2A}"/>
          </ac:spMkLst>
        </pc:spChg>
      </pc:sldChg>
      <pc:sldChg chg="modSp">
        <pc:chgData name="Shailee Upadhayay" userId="556280587117f9d7" providerId="LiveId" clId="{6CC9BA9C-460A-4031-A4EC-EC47F111D928}" dt="2023-02-03T05:50:19.240" v="2"/>
        <pc:sldMkLst>
          <pc:docMk/>
          <pc:sldMk cId="1806340220" sldId="268"/>
        </pc:sldMkLst>
        <pc:spChg chg="mod">
          <ac:chgData name="Shailee Upadhayay" userId="556280587117f9d7" providerId="LiveId" clId="{6CC9BA9C-460A-4031-A4EC-EC47F111D928}" dt="2023-02-03T05:50:19.240" v="2"/>
          <ac:spMkLst>
            <pc:docMk/>
            <pc:sldMk cId="1806340220" sldId="268"/>
            <ac:spMk id="2" creationId="{539F5672-60DC-E5BF-D8FD-F11794769D06}"/>
          </ac:spMkLst>
        </pc:spChg>
        <pc:spChg chg="mod">
          <ac:chgData name="Shailee Upadhayay" userId="556280587117f9d7" providerId="LiveId" clId="{6CC9BA9C-460A-4031-A4EC-EC47F111D928}" dt="2023-02-03T05:50:19.240" v="2"/>
          <ac:spMkLst>
            <pc:docMk/>
            <pc:sldMk cId="1806340220" sldId="268"/>
            <ac:spMk id="3" creationId="{77E312AB-D7B6-D9F1-F64D-2041F5EC9170}"/>
          </ac:spMkLst>
        </pc:spChg>
      </pc:sldChg>
      <pc:sldChg chg="modSp new mod">
        <pc:chgData name="Shailee Upadhayay" userId="556280587117f9d7" providerId="LiveId" clId="{6CC9BA9C-460A-4031-A4EC-EC47F111D928}" dt="2023-02-03T05:59:15.642" v="65" actId="255"/>
        <pc:sldMkLst>
          <pc:docMk/>
          <pc:sldMk cId="3405553837" sldId="269"/>
        </pc:sldMkLst>
        <pc:spChg chg="mod">
          <ac:chgData name="Shailee Upadhayay" userId="556280587117f9d7" providerId="LiveId" clId="{6CC9BA9C-460A-4031-A4EC-EC47F111D928}" dt="2023-02-03T05:58:52.426" v="61" actId="255"/>
          <ac:spMkLst>
            <pc:docMk/>
            <pc:sldMk cId="3405553837" sldId="269"/>
            <ac:spMk id="2" creationId="{C712F5CF-11AD-9CBF-D119-029A1D29F4FC}"/>
          </ac:spMkLst>
        </pc:spChg>
        <pc:spChg chg="mod">
          <ac:chgData name="Shailee Upadhayay" userId="556280587117f9d7" providerId="LiveId" clId="{6CC9BA9C-460A-4031-A4EC-EC47F111D928}" dt="2023-02-03T05:59:15.642" v="65" actId="255"/>
          <ac:spMkLst>
            <pc:docMk/>
            <pc:sldMk cId="3405553837" sldId="269"/>
            <ac:spMk id="3" creationId="{6AE6FB7E-4BD8-24AA-7707-BD3B2D692D73}"/>
          </ac:spMkLst>
        </pc:spChg>
      </pc:sldChg>
    </pc:docChg>
  </pc:docChgLst>
  <pc:docChgLst>
    <pc:chgData name="Shailee Upadhayay" userId="556280587117f9d7" providerId="LiveId" clId="{80674B2A-B8CB-423A-9984-FDA6D2BF4813}"/>
    <pc:docChg chg="undo custSel addSld modSld">
      <pc:chgData name="Shailee Upadhayay" userId="556280587117f9d7" providerId="LiveId" clId="{80674B2A-B8CB-423A-9984-FDA6D2BF4813}" dt="2023-02-28T17:22:12.059" v="23" actId="20577"/>
      <pc:docMkLst>
        <pc:docMk/>
      </pc:docMkLst>
      <pc:sldChg chg="modSp new mod">
        <pc:chgData name="Shailee Upadhayay" userId="556280587117f9d7" providerId="LiveId" clId="{80674B2A-B8CB-423A-9984-FDA6D2BF4813}" dt="2023-02-28T17:22:12.059" v="23" actId="20577"/>
        <pc:sldMkLst>
          <pc:docMk/>
          <pc:sldMk cId="330084841" sldId="270"/>
        </pc:sldMkLst>
        <pc:spChg chg="mod">
          <ac:chgData name="Shailee Upadhayay" userId="556280587117f9d7" providerId="LiveId" clId="{80674B2A-B8CB-423A-9984-FDA6D2BF4813}" dt="2023-02-28T17:22:12.059" v="23" actId="20577"/>
          <ac:spMkLst>
            <pc:docMk/>
            <pc:sldMk cId="330084841" sldId="270"/>
            <ac:spMk id="3" creationId="{0EB14832-E064-D53B-1A26-DAE330F805D6}"/>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FF5B5AC-E593-4E27-B29B-D0752ECEC5F5}" type="datetimeFigureOut">
              <a:rPr lang="en-IN" smtClean="0"/>
              <a:t>28-02-2023</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1218804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5B5AC-E593-4E27-B29B-D0752ECEC5F5}" type="datetimeFigureOut">
              <a:rPr lang="en-IN" smtClean="0"/>
              <a:t>28-02-2023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1016472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FF5B5AC-E593-4E27-B29B-D0752ECEC5F5}" type="datetimeFigureOut">
              <a:rPr lang="en-IN" smtClean="0"/>
              <a:t>28-02-2023</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290327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FF5B5AC-E593-4E27-B29B-D0752ECEC5F5}" type="datetimeFigureOut">
              <a:rPr lang="en-IN" smtClean="0"/>
              <a:t>28-02-2023</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41082085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F5B5AC-E593-4E27-B29B-D0752ECEC5F5}" type="datetimeFigureOut">
              <a:rPr lang="en-IN" smtClean="0"/>
              <a:t>28-02-2023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2477560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F5B5AC-E593-4E27-B29B-D0752ECEC5F5}" type="datetimeFigureOut">
              <a:rPr lang="en-IN" smtClean="0"/>
              <a:t>28-02-2023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36812564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F5B5AC-E593-4E27-B29B-D0752ECEC5F5}" type="datetimeFigureOut">
              <a:rPr lang="en-IN" smtClean="0"/>
              <a:t>28-02-2023</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3376555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FF5B5AC-E593-4E27-B29B-D0752ECEC5F5}" type="datetimeFigureOut">
              <a:rPr lang="en-IN" smtClean="0"/>
              <a:t>28-02-2023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1963553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FF5B5AC-E593-4E27-B29B-D0752ECEC5F5}" type="datetimeFigureOut">
              <a:rPr lang="en-IN" smtClean="0"/>
              <a:t>28-02-2023</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688602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FF5B5AC-E593-4E27-B29B-D0752ECEC5F5}" type="datetimeFigureOut">
              <a:rPr lang="en-IN" smtClean="0"/>
              <a:t>28-02-2023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1246178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F5B5AC-E593-4E27-B29B-D0752ECEC5F5}" type="datetimeFigureOut">
              <a:rPr lang="en-IN" smtClean="0"/>
              <a:t>28-02-2023</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165255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FF5B5AC-E593-4E27-B29B-D0752ECEC5F5}" type="datetimeFigureOut">
              <a:rPr lang="en-IN" smtClean="0"/>
              <a:t>28-02-2023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60317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FF5B5AC-E593-4E27-B29B-D0752ECEC5F5}" type="datetimeFigureOut">
              <a:rPr lang="en-IN" smtClean="0"/>
              <a:t>28-02-2023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1203501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FF5B5AC-E593-4E27-B29B-D0752ECEC5F5}" type="datetimeFigureOut">
              <a:rPr lang="en-IN" smtClean="0"/>
              <a:t>28-02-2023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311254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5B5AC-E593-4E27-B29B-D0752ECEC5F5}" type="datetimeFigureOut">
              <a:rPr lang="en-IN" smtClean="0"/>
              <a:t>28-02-2023</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79320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5B5AC-E593-4E27-B29B-D0752ECEC5F5}" type="datetimeFigureOut">
              <a:rPr lang="en-IN" smtClean="0"/>
              <a:t>28-02-2023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293010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FF5B5AC-E593-4E27-B29B-D0752ECEC5F5}" type="datetimeFigureOut">
              <a:rPr lang="en-IN" smtClean="0"/>
              <a:t>28-02-2023</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A994D55-EB03-4CA7-9FEC-25BE74512496}" type="slidenum">
              <a:rPr lang="en-IN" smtClean="0"/>
              <a:t>‹#›</a:t>
            </a:fld>
            <a:endParaRPr lang="en-IN"/>
          </a:p>
        </p:txBody>
      </p:sp>
    </p:spTree>
    <p:extLst>
      <p:ext uri="{BB962C8B-B14F-4D97-AF65-F5344CB8AC3E}">
        <p14:creationId xmlns:p14="http://schemas.microsoft.com/office/powerpoint/2010/main" val="2963845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FF5B5AC-E593-4E27-B29B-D0752ECEC5F5}" type="datetimeFigureOut">
              <a:rPr lang="en-IN" smtClean="0"/>
              <a:t>28-02-2023</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A994D55-EB03-4CA7-9FEC-25BE74512496}" type="slidenum">
              <a:rPr lang="en-IN" smtClean="0"/>
              <a:t>‹#›</a:t>
            </a:fld>
            <a:endParaRPr lang="en-IN"/>
          </a:p>
        </p:txBody>
      </p:sp>
    </p:spTree>
    <p:extLst>
      <p:ext uri="{BB962C8B-B14F-4D97-AF65-F5344CB8AC3E}">
        <p14:creationId xmlns:p14="http://schemas.microsoft.com/office/powerpoint/2010/main" val="135538103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CA1DF-9971-F27F-6424-B2DB9DB250D2}"/>
              </a:ext>
            </a:extLst>
          </p:cNvPr>
          <p:cNvSpPr>
            <a:spLocks noGrp="1"/>
          </p:cNvSpPr>
          <p:nvPr>
            <p:ph type="title"/>
          </p:nvPr>
        </p:nvSpPr>
        <p:spPr/>
        <p:txBody>
          <a:bodyPr>
            <a:normAutofit fontScale="90000"/>
          </a:bodyPr>
          <a:lstStyle/>
          <a:p>
            <a:pPr algn="ctr"/>
            <a:r>
              <a:rPr lang="en-US" sz="4400" dirty="0">
                <a:latin typeface="Algerian" panose="04020705040A02060702" pitchFamily="82" charset="0"/>
              </a:rPr>
              <a:t>SOURCES OF RESEARCH</a:t>
            </a:r>
            <a:endParaRPr lang="en-IN" sz="4400" dirty="0">
              <a:latin typeface="Algerian" panose="04020705040A02060702" pitchFamily="82" charset="0"/>
            </a:endParaRPr>
          </a:p>
        </p:txBody>
      </p:sp>
      <p:sp>
        <p:nvSpPr>
          <p:cNvPr id="3" name="Content Placeholder 2">
            <a:extLst>
              <a:ext uri="{FF2B5EF4-FFF2-40B4-BE49-F238E27FC236}">
                <a16:creationId xmlns:a16="http://schemas.microsoft.com/office/drawing/2014/main" id="{24C719E1-E45A-AFE8-AC9C-E109224C03DF}"/>
              </a:ext>
            </a:extLst>
          </p:cNvPr>
          <p:cNvSpPr>
            <a:spLocks noGrp="1"/>
          </p:cNvSpPr>
          <p:nvPr>
            <p:ph idx="1"/>
          </p:nvPr>
        </p:nvSpPr>
        <p:spPr/>
        <p:txBody>
          <a:bodyPr/>
          <a:lstStyle/>
          <a:p>
            <a:pPr marL="0" indent="0">
              <a:buNone/>
            </a:pPr>
            <a:r>
              <a:rPr lang="en-US" sz="4000" dirty="0">
                <a:latin typeface="Algerian" panose="04020705040A02060702" pitchFamily="82" charset="0"/>
              </a:rPr>
              <a:t>Primary sources</a:t>
            </a:r>
            <a:r>
              <a:rPr lang="en-US" sz="4000" dirty="0">
                <a:latin typeface="Blackadder ITC" panose="04020505051007020D02" pitchFamily="82" charset="0"/>
              </a:rPr>
              <a:t> </a:t>
            </a:r>
          </a:p>
          <a:p>
            <a:pPr marL="0" indent="0" algn="just">
              <a:buNone/>
            </a:pPr>
            <a:r>
              <a:rPr lang="en-US" sz="2000" dirty="0">
                <a:solidFill>
                  <a:srgbClr val="333333"/>
                </a:solidFill>
                <a:latin typeface="Times New Roman" panose="02020603050405020304" pitchFamily="18" charset="0"/>
                <a:cs typeface="Times New Roman" panose="02020603050405020304" pitchFamily="18" charset="0"/>
              </a:rPr>
              <a:t>D</a:t>
            </a:r>
            <a:r>
              <a:rPr lang="en-US" sz="2000" b="0" i="0" dirty="0">
                <a:solidFill>
                  <a:srgbClr val="333333"/>
                </a:solidFill>
                <a:effectLst/>
                <a:latin typeface="Times New Roman" panose="02020603050405020304" pitchFamily="18" charset="0"/>
                <a:cs typeface="Times New Roman" panose="02020603050405020304" pitchFamily="18" charset="0"/>
              </a:rPr>
              <a:t>ata that is collected for the first time through personal experiences or evidence, particularly for research. It is also described as raw data or first-hand information. The mode of assembling the information is costly, as the analysis is done by an agency or an external </a:t>
            </a:r>
            <a:r>
              <a:rPr lang="en-US" sz="2000" b="0" i="0" dirty="0" err="1">
                <a:solidFill>
                  <a:srgbClr val="333333"/>
                </a:solidFill>
                <a:effectLst/>
                <a:latin typeface="Times New Roman" panose="02020603050405020304" pitchFamily="18" charset="0"/>
                <a:cs typeface="Times New Roman" panose="02020603050405020304" pitchFamily="18" charset="0"/>
              </a:rPr>
              <a:t>organisation</a:t>
            </a:r>
            <a:r>
              <a:rPr lang="en-US" sz="2000" b="0" i="0" dirty="0">
                <a:solidFill>
                  <a:srgbClr val="333333"/>
                </a:solidFill>
                <a:effectLst/>
                <a:latin typeface="Times New Roman" panose="02020603050405020304" pitchFamily="18" charset="0"/>
                <a:cs typeface="Times New Roman" panose="02020603050405020304" pitchFamily="18" charset="0"/>
              </a:rPr>
              <a:t>, and needs human resources and investment. The investigator supervises and controls the data collection process directly.</a:t>
            </a:r>
          </a:p>
          <a:p>
            <a:pPr marL="0" indent="0" algn="just">
              <a:buNone/>
            </a:pPr>
            <a:r>
              <a:rPr lang="en-US" sz="2000" b="0" i="0" dirty="0">
                <a:solidFill>
                  <a:srgbClr val="333333"/>
                </a:solidFill>
                <a:effectLst/>
                <a:latin typeface="Times New Roman" panose="02020603050405020304" pitchFamily="18" charset="0"/>
                <a:cs typeface="Times New Roman" panose="02020603050405020304" pitchFamily="18" charset="0"/>
              </a:rPr>
              <a:t>The data is mostly collected through observations, physical testing, mailed questionnaires, surveys, personal interviews, telephonic interviews, case studies, and focus groups, etc.</a:t>
            </a:r>
          </a:p>
          <a:p>
            <a:pPr marL="0" indent="0">
              <a:buNone/>
            </a:pPr>
            <a:endParaRPr lang="en-IN" dirty="0"/>
          </a:p>
        </p:txBody>
      </p:sp>
    </p:spTree>
    <p:extLst>
      <p:ext uri="{BB962C8B-B14F-4D97-AF65-F5344CB8AC3E}">
        <p14:creationId xmlns:p14="http://schemas.microsoft.com/office/powerpoint/2010/main" val="4191833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F05BBC9-2C59-29D5-9C0D-5BA5217F35B7}"/>
              </a:ext>
            </a:extLst>
          </p:cNvPr>
          <p:cNvSpPr>
            <a:spLocks noGrp="1"/>
          </p:cNvSpPr>
          <p:nvPr>
            <p:ph type="title"/>
          </p:nvPr>
        </p:nvSpPr>
        <p:spPr/>
        <p:txBody>
          <a:bodyPr/>
          <a:lstStyle/>
          <a:p>
            <a:endParaRPr lang="en-IN"/>
          </a:p>
        </p:txBody>
      </p:sp>
      <p:sp>
        <p:nvSpPr>
          <p:cNvPr id="7" name="Content Placeholder 6">
            <a:extLst>
              <a:ext uri="{FF2B5EF4-FFF2-40B4-BE49-F238E27FC236}">
                <a16:creationId xmlns:a16="http://schemas.microsoft.com/office/drawing/2014/main" id="{D3781912-6194-56AF-E912-3C305C81ED2A}"/>
              </a:ext>
            </a:extLst>
          </p:cNvPr>
          <p:cNvSpPr>
            <a:spLocks noGrp="1"/>
          </p:cNvSpPr>
          <p:nvPr>
            <p:ph idx="1"/>
          </p:nvPr>
        </p:nvSpPr>
        <p:spPr/>
        <p:txBody>
          <a:bodyPr/>
          <a:lstStyle/>
          <a:p>
            <a:pPr marL="0" indent="0">
              <a:buNone/>
            </a:pPr>
            <a:r>
              <a:rPr lang="en-US" sz="2800" dirty="0">
                <a:latin typeface="Algerian" panose="04020705040A02060702" pitchFamily="82" charset="0"/>
              </a:rPr>
              <a:t>SECONDARY sources</a:t>
            </a:r>
            <a:r>
              <a:rPr lang="en-US" sz="2800" dirty="0">
                <a:latin typeface="Blackadder ITC" panose="04020505051007020D02" pitchFamily="82" charset="0"/>
              </a:rPr>
              <a:t> </a:t>
            </a:r>
          </a:p>
          <a:p>
            <a:pPr marL="0" indent="0" algn="just">
              <a:buNone/>
            </a:pPr>
            <a:r>
              <a:rPr lang="en-US" sz="2000" b="0" i="0" dirty="0">
                <a:solidFill>
                  <a:srgbClr val="333333"/>
                </a:solidFill>
                <a:effectLst/>
                <a:latin typeface="Times New Roman" panose="02020603050405020304" pitchFamily="18" charset="0"/>
                <a:cs typeface="Times New Roman" panose="02020603050405020304" pitchFamily="18" charset="0"/>
              </a:rPr>
              <a:t>Secondary data is a second-hand data that is already collected and recorded by some researchers for their purpose, and not for the current research problem. It is accessible in the form of data collected from different sources such as government publications, censuses, internal records of the </a:t>
            </a:r>
            <a:r>
              <a:rPr lang="en-US" sz="2000" b="0" i="0" dirty="0" err="1">
                <a:solidFill>
                  <a:srgbClr val="333333"/>
                </a:solidFill>
                <a:effectLst/>
                <a:latin typeface="Times New Roman" panose="02020603050405020304" pitchFamily="18" charset="0"/>
                <a:cs typeface="Times New Roman" panose="02020603050405020304" pitchFamily="18" charset="0"/>
              </a:rPr>
              <a:t>organisation</a:t>
            </a:r>
            <a:r>
              <a:rPr lang="en-US" sz="2000" b="0" i="0" dirty="0">
                <a:solidFill>
                  <a:srgbClr val="333333"/>
                </a:solidFill>
                <a:effectLst/>
                <a:latin typeface="Times New Roman" panose="02020603050405020304" pitchFamily="18" charset="0"/>
                <a:cs typeface="Times New Roman" panose="02020603050405020304" pitchFamily="18" charset="0"/>
              </a:rPr>
              <a:t>, books, journal articles, websites and reports, etc.</a:t>
            </a:r>
          </a:p>
          <a:p>
            <a:pPr marL="0" indent="0" algn="just">
              <a:buNone/>
            </a:pPr>
            <a:r>
              <a:rPr lang="en-US" sz="2000" b="0" i="0" dirty="0">
                <a:solidFill>
                  <a:srgbClr val="333333"/>
                </a:solidFill>
                <a:effectLst/>
                <a:latin typeface="Times New Roman" panose="02020603050405020304" pitchFamily="18" charset="0"/>
                <a:cs typeface="Times New Roman" panose="02020603050405020304" pitchFamily="18" charset="0"/>
              </a:rPr>
              <a:t>This method of gathering data is affordable, readily available, and saves cost and time. However, the one disadvantage is that the information assembled is for some other purpose and may not meet the present research purpose or may not be accurate.</a:t>
            </a:r>
          </a:p>
          <a:p>
            <a:pPr marL="0" indent="0">
              <a:buNone/>
            </a:pPr>
            <a:endParaRPr lang="en-IN" dirty="0"/>
          </a:p>
        </p:txBody>
      </p:sp>
    </p:spTree>
    <p:extLst>
      <p:ext uri="{BB962C8B-B14F-4D97-AF65-F5344CB8AC3E}">
        <p14:creationId xmlns:p14="http://schemas.microsoft.com/office/powerpoint/2010/main" val="2937942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F5672-60DC-E5BF-D8FD-F11794769D06}"/>
              </a:ext>
            </a:extLst>
          </p:cNvPr>
          <p:cNvSpPr>
            <a:spLocks noGrp="1"/>
          </p:cNvSpPr>
          <p:nvPr>
            <p:ph type="title"/>
          </p:nvPr>
        </p:nvSpPr>
        <p:spPr/>
        <p:txBody>
          <a:bodyPr/>
          <a:lstStyle/>
          <a:p>
            <a:pPr algn="ctr"/>
            <a:r>
              <a:rPr lang="en-IN" dirty="0">
                <a:latin typeface="Algerian" panose="04020705040A02060702" pitchFamily="82" charset="0"/>
              </a:rPr>
              <a:t>Criteria Of Good Research</a:t>
            </a:r>
          </a:p>
        </p:txBody>
      </p:sp>
      <p:sp>
        <p:nvSpPr>
          <p:cNvPr id="3" name="Content Placeholder 2">
            <a:extLst>
              <a:ext uri="{FF2B5EF4-FFF2-40B4-BE49-F238E27FC236}">
                <a16:creationId xmlns:a16="http://schemas.microsoft.com/office/drawing/2014/main" id="{77E312AB-D7B6-D9F1-F64D-2041F5EC9170}"/>
              </a:ext>
            </a:extLst>
          </p:cNvPr>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Purpose should be clearly defined.</a:t>
            </a:r>
          </a:p>
          <a:p>
            <a:pPr algn="just"/>
            <a:r>
              <a:rPr lang="en-US" sz="2400" dirty="0">
                <a:latin typeface="Times New Roman" panose="02020603050405020304" pitchFamily="18" charset="0"/>
                <a:cs typeface="Times New Roman" panose="02020603050405020304" pitchFamily="18" charset="0"/>
              </a:rPr>
              <a:t>Common concept should be used. </a:t>
            </a:r>
          </a:p>
          <a:p>
            <a:pPr algn="just"/>
            <a:r>
              <a:rPr lang="en-US" sz="2400" dirty="0">
                <a:latin typeface="Times New Roman" panose="02020603050405020304" pitchFamily="18" charset="0"/>
                <a:cs typeface="Times New Roman" panose="02020603050405020304" pitchFamily="18" charset="0"/>
              </a:rPr>
              <a:t>Explain procedure clearly for continuity.</a:t>
            </a:r>
          </a:p>
          <a:p>
            <a:pPr algn="just"/>
            <a:r>
              <a:rPr lang="en-US" sz="2400" dirty="0">
                <a:latin typeface="Times New Roman" panose="02020603050405020304" pitchFamily="18" charset="0"/>
                <a:cs typeface="Times New Roman" panose="02020603050405020304" pitchFamily="18" charset="0"/>
              </a:rPr>
              <a:t>Results should be as objective as possible. </a:t>
            </a:r>
          </a:p>
          <a:p>
            <a:pPr algn="just"/>
            <a:r>
              <a:rPr lang="en-US" sz="2400" dirty="0">
                <a:latin typeface="Times New Roman" panose="02020603050405020304" pitchFamily="18" charset="0"/>
                <a:cs typeface="Times New Roman" panose="02020603050405020304" pitchFamily="18" charset="0"/>
              </a:rPr>
              <a:t>Report with frankness.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6340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2F5CF-11AD-9CBF-D119-029A1D29F4FC}"/>
              </a:ext>
            </a:extLst>
          </p:cNvPr>
          <p:cNvSpPr>
            <a:spLocks noGrp="1"/>
          </p:cNvSpPr>
          <p:nvPr>
            <p:ph type="title"/>
          </p:nvPr>
        </p:nvSpPr>
        <p:spPr/>
        <p:txBody>
          <a:bodyPr/>
          <a:lstStyle/>
          <a:p>
            <a:pPr algn="ctr"/>
            <a:r>
              <a:rPr lang="en-US" sz="4400" dirty="0">
                <a:latin typeface="Algerian" panose="04020705040A02060702" pitchFamily="82" charset="0"/>
              </a:rPr>
              <a:t>Research proposal</a:t>
            </a:r>
            <a:endParaRPr lang="en-IN" sz="4400" dirty="0">
              <a:latin typeface="Algerian" panose="04020705040A02060702" pitchFamily="82" charset="0"/>
            </a:endParaRPr>
          </a:p>
        </p:txBody>
      </p:sp>
      <p:sp>
        <p:nvSpPr>
          <p:cNvPr id="3" name="Content Placeholder 2">
            <a:extLst>
              <a:ext uri="{FF2B5EF4-FFF2-40B4-BE49-F238E27FC236}">
                <a16:creationId xmlns:a16="http://schemas.microsoft.com/office/drawing/2014/main" id="{6AE6FB7E-4BD8-24AA-7707-BD3B2D692D73}"/>
              </a:ext>
            </a:extLst>
          </p:cNvPr>
          <p:cNvSpPr>
            <a:spLocks noGrp="1"/>
          </p:cNvSpPr>
          <p:nvPr>
            <p:ph idx="1"/>
          </p:nvPr>
        </p:nvSpPr>
        <p:spPr>
          <a:xfrm>
            <a:off x="1602824" y="2584579"/>
            <a:ext cx="8825659" cy="3565849"/>
          </a:xfrm>
        </p:spPr>
        <p:txBody>
          <a:bodyPr>
            <a:noAutofit/>
          </a:bodyPr>
          <a:lstStyle/>
          <a:p>
            <a:pPr marL="0" indent="0" algn="just">
              <a:buNone/>
            </a:pPr>
            <a:r>
              <a:rPr lang="en-US" sz="2000" dirty="0">
                <a:latin typeface="Times New Roman" panose="02020603050405020304" pitchFamily="18" charset="0"/>
                <a:cs typeface="Times New Roman" panose="02020603050405020304" pitchFamily="18" charset="0"/>
              </a:rPr>
              <a:t>Research proposal is a document proposing a research project, generally in the sciences or academia, and generally constitutes a request for sponsorship of that Research. Proposals are evaluated on the cost and potential impact of the proposed research, and on the soundness of the proposed plan for carrying it out.</a:t>
            </a:r>
          </a:p>
          <a:p>
            <a:pPr marL="0" indent="0" algn="just">
              <a:buNone/>
            </a:pPr>
            <a:r>
              <a:rPr lang="en-US" sz="2000" dirty="0">
                <a:latin typeface="Times New Roman" panose="02020603050405020304" pitchFamily="18" charset="0"/>
                <a:cs typeface="Times New Roman" panose="02020603050405020304" pitchFamily="18" charset="0"/>
              </a:rPr>
              <a:t>Research proposals generally address several key points:</a:t>
            </a:r>
          </a:p>
          <a:p>
            <a:pPr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What research question(s) will be addressed, and how they will be addressed.</a:t>
            </a:r>
          </a:p>
          <a:p>
            <a:pPr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How much time and expense will be required for the research.</a:t>
            </a:r>
          </a:p>
          <a:p>
            <a:pPr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What prior research has been done on the topic.</a:t>
            </a:r>
          </a:p>
          <a:p>
            <a:pPr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How the results of the research will be evaluated.</a:t>
            </a:r>
          </a:p>
          <a:p>
            <a:pPr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How the research will benefit the sponsoring organization and other parties.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5553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A838E-6DB6-872E-E558-A103E305B4F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EB14832-E064-D53B-1A26-DAE330F805D6}"/>
              </a:ext>
            </a:extLst>
          </p:cNvPr>
          <p:cNvSpPr>
            <a:spLocks noGrp="1"/>
          </p:cNvSpPr>
          <p:nvPr>
            <p:ph idx="1"/>
          </p:nvPr>
        </p:nvSpPr>
        <p:spPr/>
        <p:txBody>
          <a:bodyPr>
            <a:normAutofit/>
          </a:bodyPr>
          <a:lstStyle/>
          <a:p>
            <a:pPr marL="0" indent="0" algn="ctr">
              <a:buNone/>
            </a:pPr>
            <a:r>
              <a:rPr lang="en-US" sz="4000" dirty="0">
                <a:latin typeface="Algerian" panose="04020705040A02060702" pitchFamily="82" charset="0"/>
              </a:rPr>
              <a:t>THANK YOU</a:t>
            </a:r>
            <a:endParaRPr lang="en-IN" sz="4000" dirty="0">
              <a:latin typeface="Algerian" panose="04020705040A02060702" pitchFamily="82" charset="0"/>
            </a:endParaRPr>
          </a:p>
        </p:txBody>
      </p:sp>
    </p:spTree>
    <p:extLst>
      <p:ext uri="{BB962C8B-B14F-4D97-AF65-F5344CB8AC3E}">
        <p14:creationId xmlns:p14="http://schemas.microsoft.com/office/powerpoint/2010/main" val="3300848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15</TotalTime>
  <Words>378</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Algerian</vt:lpstr>
      <vt:lpstr>Arial</vt:lpstr>
      <vt:lpstr>Blackadder ITC</vt:lpstr>
      <vt:lpstr>Century Gothic</vt:lpstr>
      <vt:lpstr>Times New Roman</vt:lpstr>
      <vt:lpstr>Wingdings</vt:lpstr>
      <vt:lpstr>Wingdings 3</vt:lpstr>
      <vt:lpstr>Ion Boardroom</vt:lpstr>
      <vt:lpstr>SOURCES OF RESEARCH</vt:lpstr>
      <vt:lpstr>PowerPoint Presentation</vt:lpstr>
      <vt:lpstr>Criteria Of Good Research</vt:lpstr>
      <vt:lpstr>Research proposal</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2023-01-31T17:53:30Z</dcterms:created>
  <dcterms:modified xsi:type="dcterms:W3CDTF">2023-02-28T17:22:17Z</dcterms:modified>
</cp:coreProperties>
</file>